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7" r:id="rId4"/>
    <p:sldId id="274" r:id="rId5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78" autoAdjust="0"/>
    <p:restoredTop sz="89068" autoAdjust="0"/>
  </p:normalViewPr>
  <p:slideViewPr>
    <p:cSldViewPr snapToGrid="0">
      <p:cViewPr varScale="1">
        <p:scale>
          <a:sx n="111" d="100"/>
          <a:sy n="111" d="100"/>
        </p:scale>
        <p:origin x="34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605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905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24448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91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3227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900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6757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2775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599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460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274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354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554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229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744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229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A268-3A3B-4F33-BF48-FF62A347C1EA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004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1E0A268-3A3B-4F33-BF48-FF62A347C1EA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2095F26-669A-4374-8461-C0980335F3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892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21524" y="1607129"/>
            <a:ext cx="8732114" cy="1496290"/>
          </a:xfrm>
        </p:spPr>
        <p:txBody>
          <a:bodyPr>
            <a:normAutofit/>
          </a:bodyPr>
          <a:lstStyle/>
          <a:p>
            <a:pPr algn="l"/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Предложение по аренд</a:t>
            </a: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коммерческой недвижимости</a:t>
            </a:r>
            <a:endParaRPr lang="ru-RU" sz="4000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3335677"/>
              </p:ext>
            </p:extLst>
          </p:nvPr>
        </p:nvGraphicFramePr>
        <p:xfrm>
          <a:off x="5413053" y="3602182"/>
          <a:ext cx="6778948" cy="19119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8" r:id="rId3" imgW="1986480" imgH="530640" progId="CorelDraw.Graphic.17">
                  <p:embed/>
                </p:oleObj>
              </mc:Choice>
              <mc:Fallback>
                <p:oleObj r:id="rId3" imgW="1986480" imgH="530640" progId="CorelDraw.Graphic.17">
                  <p:embed/>
                  <p:pic>
                    <p:nvPicPr>
                      <p:cNvPr id="4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053" y="3602182"/>
                        <a:ext cx="6778948" cy="19119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1709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0241603"/>
              </p:ext>
            </p:extLst>
          </p:nvPr>
        </p:nvGraphicFramePr>
        <p:xfrm>
          <a:off x="9829800" y="6210300"/>
          <a:ext cx="23622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" r:id="rId3" imgW="1986480" imgH="530640" progId="CorelDraw.Graphic.17">
                  <p:embed/>
                </p:oleObj>
              </mc:Choice>
              <mc:Fallback>
                <p:oleObj r:id="rId3" imgW="1986480" imgH="530640" progId="CorelDraw.Graphic.17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9800" y="6210300"/>
                        <a:ext cx="23622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797047" y="592271"/>
            <a:ext cx="9705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Характеристика объекта недвижимости, передаваемого в аренду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666999"/>
            <a:ext cx="9546155" cy="3124201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463159"/>
              </p:ext>
            </p:extLst>
          </p:nvPr>
        </p:nvGraphicFramePr>
        <p:xfrm>
          <a:off x="1797047" y="1276862"/>
          <a:ext cx="9028673" cy="1230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7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88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47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47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47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47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153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Место расположения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Целевое назначение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Площадь, м</a:t>
                      </a:r>
                      <a:r>
                        <a:rPr lang="ru-RU" sz="1200" b="1" i="0" u="none" strike="noStrike" baseline="300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RU" sz="12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Базовая ставка, руб. (с учетом НДС 20%)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</a:rPr>
                        <a:t>Стоимость арендной платы в месяц, руб. (с учетом НДС 20%)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53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1287C3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1287C3"/>
                          </a:solidFill>
                          <a:effectLst/>
                          <a:latin typeface="Times New Roman" panose="02020603050405020304" pitchFamily="18" charset="0"/>
                        </a:rPr>
                        <a:t>Зал</a:t>
                      </a:r>
                      <a:r>
                        <a:rPr lang="ru-RU" sz="1200" b="0" i="0" u="none" strike="noStrike" baseline="0" dirty="0">
                          <a:solidFill>
                            <a:srgbClr val="1287C3"/>
                          </a:solidFill>
                          <a:effectLst/>
                          <a:latin typeface="Times New Roman" panose="02020603050405020304" pitchFamily="18" charset="0"/>
                        </a:rPr>
                        <a:t> ожидания</a:t>
                      </a:r>
                      <a:r>
                        <a:rPr lang="ru-RU" sz="1200" b="0" i="0" u="none" strike="noStrike" dirty="0">
                          <a:solidFill>
                            <a:srgbClr val="1287C3"/>
                          </a:solidFill>
                          <a:effectLst/>
                          <a:latin typeface="Times New Roman" panose="02020603050405020304" pitchFamily="18" charset="0"/>
                        </a:rPr>
                        <a:t>, 1 этаж,</a:t>
                      </a:r>
                      <a:r>
                        <a:rPr lang="ru-RU" sz="1200" b="0" i="0" u="none" strike="noStrike" baseline="0" dirty="0">
                          <a:solidFill>
                            <a:srgbClr val="1287C3"/>
                          </a:solidFill>
                          <a:effectLst/>
                          <a:latin typeface="Times New Roman" panose="02020603050405020304" pitchFamily="18" charset="0"/>
                        </a:rPr>
                        <a:t> в Служебно-пассажирском здании на 400 пассажиров.</a:t>
                      </a:r>
                      <a:endParaRPr lang="ru-RU" sz="1200" b="0" i="0" u="none" strike="noStrike" dirty="0">
                        <a:solidFill>
                          <a:srgbClr val="1287C3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1287C3"/>
                          </a:solidFill>
                          <a:effectLst/>
                          <a:latin typeface="Times New Roman" panose="02020603050405020304" pitchFamily="18" charset="0"/>
                        </a:rPr>
                        <a:t>Буфетно-барное</a:t>
                      </a:r>
                      <a:r>
                        <a:rPr lang="ru-RU" sz="1200" b="0" i="0" u="none" strike="noStrike" baseline="0">
                          <a:solidFill>
                            <a:srgbClr val="1287C3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baseline="0" dirty="0">
                          <a:solidFill>
                            <a:srgbClr val="1287C3"/>
                          </a:solidFill>
                          <a:effectLst/>
                          <a:latin typeface="Times New Roman" panose="02020603050405020304" pitchFamily="18" charset="0"/>
                        </a:rPr>
                        <a:t>обслуживание клиентов </a:t>
                      </a:r>
                      <a:r>
                        <a:rPr lang="ru-RU" sz="1200" b="0" i="0" u="none" strike="noStrike" baseline="0" dirty="0" err="1">
                          <a:solidFill>
                            <a:srgbClr val="1287C3"/>
                          </a:solidFill>
                          <a:effectLst/>
                          <a:latin typeface="Times New Roman" panose="02020603050405020304" pitchFamily="18" charset="0"/>
                        </a:rPr>
                        <a:t>Вип</a:t>
                      </a:r>
                      <a:r>
                        <a:rPr lang="ru-RU" sz="1200" b="0" i="0" u="none" strike="noStrike" baseline="0" dirty="0">
                          <a:solidFill>
                            <a:srgbClr val="1287C3"/>
                          </a:solidFill>
                          <a:effectLst/>
                          <a:latin typeface="Times New Roman" panose="02020603050405020304" pitchFamily="18" charset="0"/>
                        </a:rPr>
                        <a:t>-зала</a:t>
                      </a:r>
                      <a:endParaRPr lang="ru-RU" sz="1200" b="0" i="0" u="none" strike="noStrike" dirty="0">
                        <a:solidFill>
                          <a:srgbClr val="1287C3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1287C3"/>
                          </a:solidFill>
                          <a:effectLst/>
                          <a:latin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1287C3"/>
                          </a:solidFill>
                          <a:effectLst/>
                          <a:latin typeface="Times New Roman" panose="02020603050405020304" pitchFamily="18" charset="0"/>
                        </a:rPr>
                        <a:t>1 650,00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1287C3"/>
                          </a:solidFill>
                          <a:effectLst/>
                          <a:latin typeface="Times New Roman" panose="02020603050405020304" pitchFamily="18" charset="0"/>
                        </a:rPr>
                        <a:t>99</a:t>
                      </a:r>
                      <a:r>
                        <a:rPr lang="ru-RU" sz="1200" b="0" i="0" u="none" strike="noStrike" baseline="0" dirty="0">
                          <a:solidFill>
                            <a:srgbClr val="1287C3"/>
                          </a:solidFill>
                          <a:effectLst/>
                          <a:latin typeface="Times New Roman" panose="02020603050405020304" pitchFamily="18" charset="0"/>
                        </a:rPr>
                        <a:t> 000</a:t>
                      </a:r>
                      <a:r>
                        <a:rPr lang="ru-RU" sz="1200" b="0" i="0" u="none" strike="noStrike" dirty="0">
                          <a:solidFill>
                            <a:srgbClr val="1287C3"/>
                          </a:solidFill>
                          <a:effectLst/>
                          <a:latin typeface="Times New Roman" panose="02020603050405020304" pitchFamily="18" charset="0"/>
                        </a:rPr>
                        <a:t>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047" y="2926647"/>
            <a:ext cx="2999697" cy="2864553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5695" y="2926647"/>
            <a:ext cx="2980251" cy="2864553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897" y="2926647"/>
            <a:ext cx="2924907" cy="2864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617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02355" y="823410"/>
            <a:ext cx="10018713" cy="464651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sz="2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Предложение арендатора должно включать следующую информацию:</a:t>
            </a:r>
          </a:p>
          <a:p>
            <a:pPr marL="0" indent="0">
              <a:buNone/>
            </a:pP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Коммерческое предложение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Минимальный гарантированный платеж за 1 м</a:t>
            </a:r>
            <a:r>
              <a:rPr lang="ru-RU" sz="2000" baseline="30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(с учетом НДС </a:t>
            </a:r>
            <a:r>
              <a:rPr lang="ru-RU" sz="200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20%)</a:t>
            </a:r>
          </a:p>
          <a:p>
            <a:pPr marL="0" indent="0">
              <a:buNone/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 работы на рынке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реализованных проектов</a:t>
            </a:r>
            <a:endParaRPr lang="en-US" sz="2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разрешающих документов на ведение деятельности (в случае необходимости)</a:t>
            </a:r>
          </a:p>
          <a:p>
            <a:pPr marL="0" indent="0">
              <a:buNone/>
            </a:pP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0241603"/>
              </p:ext>
            </p:extLst>
          </p:nvPr>
        </p:nvGraphicFramePr>
        <p:xfrm>
          <a:off x="9829800" y="6210300"/>
          <a:ext cx="23622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0" r:id="rId3" imgW="1986480" imgH="530640" progId="CorelDraw.Graphic.17">
                  <p:embed/>
                </p:oleObj>
              </mc:Choice>
              <mc:Fallback>
                <p:oleObj r:id="rId3" imgW="1986480" imgH="530640" progId="CorelDraw.Graphic.17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9800" y="6210300"/>
                        <a:ext cx="23622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8376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6305" y="278970"/>
            <a:ext cx="10018713" cy="107245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Заявки принимаются в электронной форме по адресу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1" y="1317356"/>
            <a:ext cx="10018713" cy="5314103"/>
          </a:xfrm>
        </p:spPr>
        <p:txBody>
          <a:bodyPr>
            <a:normAutofit fontScale="92500" lnSpcReduction="20000"/>
          </a:bodyPr>
          <a:lstStyle/>
          <a:p>
            <a:pPr marL="1257300" lvl="3" indent="0">
              <a:spcAft>
                <a:spcPts val="0"/>
              </a:spcAft>
              <a:buNone/>
            </a:pPr>
            <a:endParaRPr lang="ru-RU" sz="24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endParaRPr lang="ru-RU" sz="24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r>
              <a:rPr lang="ru-RU" sz="22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en-US" sz="22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office@nbc.aero</a:t>
            </a:r>
            <a:endParaRPr lang="ru-RU" sz="22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r>
              <a:rPr lang="ru-RU" sz="22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копия: </a:t>
            </a:r>
            <a:r>
              <a:rPr lang="en-US" sz="22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Mavlekaeva@nbc.aero</a:t>
            </a:r>
            <a:endParaRPr lang="ru-RU" sz="22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endParaRPr lang="ru-RU" sz="22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r>
              <a:rPr lang="en-US" sz="22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endParaRPr lang="ru-RU" sz="22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endParaRPr lang="ru-RU" sz="22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endParaRPr lang="ru-RU" sz="22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endParaRPr lang="ru-RU" sz="22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endParaRPr lang="ru-RU" sz="22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>
              <a:spcAft>
                <a:spcPts val="0"/>
              </a:spcAft>
              <a:buNone/>
            </a:pPr>
            <a:r>
              <a:rPr lang="ru-RU" sz="22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8 (8552) 796-621</a:t>
            </a:r>
          </a:p>
          <a:p>
            <a:pPr marL="0" indent="0">
              <a:buNone/>
            </a:pPr>
            <a:endParaRPr lang="en-US" sz="32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2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b="1" dirty="0">
                <a:ln w="3175" cmpd="sng">
                  <a:noFill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endParaRPr lang="ru-RU" sz="3200" b="1" dirty="0">
              <a:ln w="3175" cmpd="sng">
                <a:noFill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0241603"/>
              </p:ext>
            </p:extLst>
          </p:nvPr>
        </p:nvGraphicFramePr>
        <p:xfrm>
          <a:off x="9829800" y="6210300"/>
          <a:ext cx="23622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2" r:id="rId3" imgW="1986480" imgH="530640" progId="CorelDraw.Graphic.17">
                  <p:embed/>
                </p:oleObj>
              </mc:Choice>
              <mc:Fallback>
                <p:oleObj r:id="rId3" imgW="1986480" imgH="530640" progId="CorelDraw.Graphic.17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9800" y="6210300"/>
                        <a:ext cx="23622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Рисунок 6" descr="&lt;strong&gt;Email&lt;/strong&gt; 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8629" y="1435276"/>
            <a:ext cx="1216658" cy="1704109"/>
          </a:xfrm>
          <a:prstGeom prst="rect">
            <a:avLst/>
          </a:prstGeom>
        </p:spPr>
      </p:pic>
      <p:pic>
        <p:nvPicPr>
          <p:cNvPr id="9" name="Рисунок 8" descr="Kostenlose Vektorgrafik: &lt;strong&gt;Telefon&lt;/strong&gt;, Kommunizieren, Blau ...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6703" y="3974407"/>
            <a:ext cx="1216658" cy="1364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9409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1146</TotalTime>
  <Words>156</Words>
  <Application>Microsoft Office PowerPoint</Application>
  <PresentationFormat>Широкоэкранный</PresentationFormat>
  <Paragraphs>41</Paragraphs>
  <Slides>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Corbel</vt:lpstr>
      <vt:lpstr>Times New Roman</vt:lpstr>
      <vt:lpstr>Wingdings</vt:lpstr>
      <vt:lpstr>Параллакс</vt:lpstr>
      <vt:lpstr>CorelDraw.Graphic.17</vt:lpstr>
      <vt:lpstr>Предложение по арендe коммерческой недвижимости</vt:lpstr>
      <vt:lpstr>Презентация PowerPoint</vt:lpstr>
      <vt:lpstr>Презентация PowerPoint</vt:lpstr>
      <vt:lpstr>Заявки принимаются в электронной форме по адресу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несоотвествиями</dc:title>
  <dc:creator>Ольга Мурадымова</dc:creator>
  <cp:lastModifiedBy>Аминов Марат Галиевич</cp:lastModifiedBy>
  <cp:revision>79</cp:revision>
  <cp:lastPrinted>2015-12-09T11:20:04Z</cp:lastPrinted>
  <dcterms:created xsi:type="dcterms:W3CDTF">2015-12-08T09:06:24Z</dcterms:created>
  <dcterms:modified xsi:type="dcterms:W3CDTF">2025-07-02T08:13:21Z</dcterms:modified>
</cp:coreProperties>
</file>